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3" r:id="rId2"/>
    <p:sldId id="257" r:id="rId3"/>
    <p:sldId id="263" r:id="rId4"/>
    <p:sldId id="271" r:id="rId5"/>
    <p:sldId id="264" r:id="rId6"/>
    <p:sldId id="277" r:id="rId7"/>
    <p:sldId id="278" r:id="rId8"/>
    <p:sldId id="275" r:id="rId9"/>
    <p:sldId id="268" r:id="rId10"/>
    <p:sldId id="276" r:id="rId11"/>
    <p:sldId id="274" r:id="rId12"/>
  </p:sldIdLst>
  <p:sldSz cx="11522075" cy="6858000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7CBB46"/>
    <a:srgbClr val="126992"/>
    <a:srgbClr val="00B050"/>
    <a:srgbClr val="6B55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312" y="-84"/>
      </p:cViewPr>
      <p:guideLst>
        <p:guide orient="horz" pos="2160"/>
        <p:guide pos="36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EC51E3-EC0F-4581-8361-84113C394625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36613" y="1143000"/>
            <a:ext cx="5184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7793D01-3A68-4D2F-A916-650E830A4CA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57D8C7-784A-4463-AAED-EFA66F78FFFE}" type="slidenum">
              <a:rPr lang="it-IT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64156" y="2130426"/>
            <a:ext cx="9793764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28311" y="3886200"/>
            <a:ext cx="80654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45E9E-4B93-425A-A6ED-8B19668B7BD3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866AB-2BCE-4E67-BA33-1F89AE57417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88481-D54D-4F00-A703-008CD09B036E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F0E1F-E979-4BDF-A2E8-8D6571853D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0164" y="4406901"/>
            <a:ext cx="979376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0164" y="2906713"/>
            <a:ext cx="979376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D6D7-B2D4-4E47-A905-9EA63F17862D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A1585-B326-4318-B625-6B3174C26A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26132" y="1600201"/>
            <a:ext cx="643715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355326" y="1600201"/>
            <a:ext cx="643715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F4071-2696-401E-913D-4C22AAE35152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5D7D4-B0A3-42B1-86E8-64BE461E1B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6104" y="274638"/>
            <a:ext cx="1036986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76104" y="1535113"/>
            <a:ext cx="5090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76104" y="2174875"/>
            <a:ext cx="5090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853055" y="1535113"/>
            <a:ext cx="5092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853055" y="2174875"/>
            <a:ext cx="5092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F3BB9-4BC1-46F2-980E-A0CCB0F7F1F9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7A20C-59B8-461D-B68B-1E7F8499B3F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33257-352E-4D98-B808-02DA7C422579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50E27-B0B6-44A7-8EFA-3B7C05B526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4237C-3055-4E14-970D-5DE7A4717BD5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BBD66-B60A-4054-80A9-0CE546BD22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6105" y="273050"/>
            <a:ext cx="37906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04811" y="273051"/>
            <a:ext cx="64411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76105" y="1435101"/>
            <a:ext cx="37906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6624C-8476-445C-A6C9-F13E1743A4E5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6B81B-BC10-4867-8C00-96D96FB15A5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58407" y="4800600"/>
            <a:ext cx="69132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58407" y="612775"/>
            <a:ext cx="6913245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258407" y="5367338"/>
            <a:ext cx="69132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38FDA-3825-42E1-A01D-36F0F25E5E60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33706-9FF8-4305-A144-D5337B81177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68DA0-A1FF-4A92-99F1-1B13C6C11799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7CBEC-2EF1-4158-AADF-17F5BE8842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0525896" y="274639"/>
            <a:ext cx="3266589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26131" y="274639"/>
            <a:ext cx="960773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AE855-0DC5-46BB-B89F-452631F2DEF7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6E657-5171-4B18-B6C5-F6D0D1F0DBD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576263" y="274638"/>
            <a:ext cx="103695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576263" y="1600200"/>
            <a:ext cx="103695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76263" y="6356350"/>
            <a:ext cx="2687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061D58-E740-4225-8477-3171B5D8C864}" type="datetimeFigureOut">
              <a:rPr lang="it-IT"/>
              <a:pPr>
                <a:defRPr/>
              </a:pPr>
              <a:t>27/09/2017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937000" y="6356350"/>
            <a:ext cx="3648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258175" y="6356350"/>
            <a:ext cx="2687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B63649-E743-4593-B340-E0B53A354DB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633413"/>
            <a:ext cx="561657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r="49979"/>
          <a:stretch>
            <a:fillRect/>
          </a:stretch>
        </p:blipFill>
        <p:spPr bwMode="auto">
          <a:xfrm>
            <a:off x="0" y="0"/>
            <a:ext cx="936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 l="49979"/>
          <a:stretch>
            <a:fillRect/>
          </a:stretch>
        </p:blipFill>
        <p:spPr bwMode="auto">
          <a:xfrm>
            <a:off x="10585450" y="0"/>
            <a:ext cx="936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Immagin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66225" y="201613"/>
            <a:ext cx="13081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459663" y="2565400"/>
            <a:ext cx="3024187" cy="2076450"/>
          </a:xfrm>
        </p:spPr>
        <p:txBody>
          <a:bodyPr rtlCol="0">
            <a:normAutofit fontScale="92500" lnSpcReduction="10000"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800" b="1" dirty="0">
                <a:solidFill>
                  <a:srgbClr val="7CBB46"/>
                </a:solidFill>
                <a:latin typeface="Impact" panose="020B0806030902050204" pitchFamily="34" charset="0"/>
              </a:rPr>
              <a:t>MOLVENO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it-IT" sz="2600" dirty="0">
                <a:solidFill>
                  <a:srgbClr val="0070C0"/>
                </a:solidFill>
                <a:latin typeface="Impact" panose="020B0806030902050204" pitchFamily="34" charset="0"/>
              </a:rPr>
              <a:t>29 settembre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600" dirty="0">
                <a:solidFill>
                  <a:srgbClr val="0070C0"/>
                </a:solidFill>
                <a:latin typeface="Impact" panose="020B0806030902050204" pitchFamily="34" charset="0"/>
              </a:rPr>
              <a:t>30 settembre  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600" dirty="0">
                <a:solidFill>
                  <a:srgbClr val="0070C0"/>
                </a:solidFill>
                <a:latin typeface="Impact" panose="020B0806030902050204" pitchFamily="34" charset="0"/>
              </a:rPr>
              <a:t>1 ottobre 2017</a:t>
            </a:r>
            <a:endParaRPr lang="it-IT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144463" y="2276475"/>
            <a:ext cx="950436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4000">
                <a:solidFill>
                  <a:srgbClr val="0070C0"/>
                </a:solidFill>
                <a:latin typeface="Impact" pitchFamily="34" charset="0"/>
              </a:rPr>
              <a:t>Tre giorni di incontri, confronti, esperienze e attività fra operatori economici, cittadini e amministratori locali sulla gestione sostenibile del territorio e le migliori proposte di turismo ambientale.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476250"/>
            <a:ext cx="10795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1657350" y="722313"/>
            <a:ext cx="69834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cap="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LAGHI IN FESTA – 1° Edizione</a:t>
            </a:r>
          </a:p>
        </p:txBody>
      </p:sp>
      <p:pic>
        <p:nvPicPr>
          <p:cNvPr id="15365" name="Immagine 6"/>
          <p:cNvPicPr>
            <a:picLocks noChangeAspect="1"/>
          </p:cNvPicPr>
          <p:nvPr/>
        </p:nvPicPr>
        <p:blipFill>
          <a:blip r:embed="rId5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288925" y="1471613"/>
            <a:ext cx="9402763" cy="4770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solidFill>
                <a:srgbClr val="0070C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Ambiente, paesaggio e bellezza dei contesti naturali: motivazione fondamentale nella scelta della destinazione in Europa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Turismo Ambientale in Italia in crescita: ricerca di qualità e sostenibilità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I Laghi: aree di bellezza e unicità ma anche ecosistemi a rischio; patrimonio da tutelare e valorizzare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Esempio di servizi d’eccellenza e buone pratiche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Paesaggio unico e straordinario del </a:t>
            </a:r>
            <a:r>
              <a:rPr lang="it-IT" sz="2400" u="sng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Lago di Molveno e  Dolomiti di Brenta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sz="24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 </a:t>
            </a:r>
            <a:r>
              <a:rPr lang="it-IT" sz="20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da 8 anni 5 Vele Legambiente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sz="20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 da 8 Bandiera Arancione Touring Club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sz="2000" dirty="0">
                <a:solidFill>
                  <a:srgbClr val="0070C0"/>
                </a:solidFill>
                <a:latin typeface="Impact" panose="020B0806030902050204" pitchFamily="34" charset="0"/>
                <a:cs typeface="+mn-cs"/>
              </a:rPr>
              <a:t> da 4 anni Guida Blu di Legambiente come Lago più bello d’Italia</a:t>
            </a:r>
            <a:endParaRPr lang="it-IT" dirty="0">
              <a:solidFill>
                <a:srgbClr val="0070C0"/>
              </a:solidFill>
              <a:latin typeface="Impact" panose="020B0806030902050204" pitchFamily="34" charset="0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584325" y="454025"/>
            <a:ext cx="6985000" cy="11382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 cap="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Legambiente </a:t>
            </a:r>
            <a:r>
              <a:rPr lang="it-IT" sz="3200" b="1" cap="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/>
            </a:r>
            <a:br>
              <a:rPr lang="it-IT" sz="3200" b="1" cap="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</a:br>
            <a:r>
              <a:rPr lang="it-IT" sz="3200" b="1" cap="all" dirty="0" err="1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PeRCHé</a:t>
            </a:r>
            <a:r>
              <a:rPr lang="it-IT" sz="3200" b="1" cap="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 Molveno e IL Trentino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Immagine 9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1843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rcRect t="5028" b="5963"/>
          <a:stretch>
            <a:fillRect/>
          </a:stretch>
        </p:blipFill>
        <p:spPr>
          <a:xfrm>
            <a:off x="-23813" y="0"/>
            <a:ext cx="11558588" cy="6858000"/>
          </a:xfrm>
        </p:spPr>
      </p:pic>
      <p:sp>
        <p:nvSpPr>
          <p:cNvPr id="18435" name="CasellaDiTesto 5"/>
          <p:cNvSpPr txBox="1">
            <a:spLocks noChangeArrowheads="1"/>
          </p:cNvSpPr>
          <p:nvPr/>
        </p:nvSpPr>
        <p:spPr bwMode="auto">
          <a:xfrm>
            <a:off x="0" y="6403975"/>
            <a:ext cx="25209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100">
                <a:solidFill>
                  <a:schemeClr val="bg1"/>
                </a:solidFill>
                <a:latin typeface="Impact" pitchFamily="34" charset="0"/>
              </a:rPr>
              <a:t>Lago di Molveno</a:t>
            </a:r>
          </a:p>
          <a:p>
            <a:r>
              <a:rPr lang="it-IT" sz="1100">
                <a:solidFill>
                  <a:schemeClr val="bg1"/>
                </a:solidFill>
                <a:latin typeface="Impact" pitchFamily="34" charset="0"/>
              </a:rPr>
              <a:t>Photo by F.Frizzera</a:t>
            </a:r>
          </a:p>
        </p:txBody>
      </p:sp>
      <p:pic>
        <p:nvPicPr>
          <p:cNvPr id="18436" name="Immagine 6"/>
          <p:cNvPicPr>
            <a:picLocks noChangeAspect="1"/>
          </p:cNvPicPr>
          <p:nvPr/>
        </p:nvPicPr>
        <p:blipFill>
          <a:blip r:embed="rId3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 descr="Risultati immagini per 5 vele bandiera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80600" y="5805488"/>
            <a:ext cx="1641475" cy="10445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CasellaDiTesto 3"/>
          <p:cNvSpPr txBox="1">
            <a:spLocks noChangeArrowheads="1"/>
          </p:cNvSpPr>
          <p:nvPr/>
        </p:nvSpPr>
        <p:spPr bwMode="auto">
          <a:xfrm>
            <a:off x="269875" y="2354263"/>
            <a:ext cx="9496425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00B050"/>
                </a:solidFill>
                <a:latin typeface="Impact" pitchFamily="34" charset="0"/>
              </a:rPr>
              <a:t>Venerdi 29 Settembre</a:t>
            </a:r>
          </a:p>
          <a:p>
            <a:endParaRPr lang="it-IT" sz="2400">
              <a:solidFill>
                <a:srgbClr val="00B050"/>
              </a:solidFill>
              <a:latin typeface="Impact" pitchFamily="34" charset="0"/>
            </a:endParaRP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15.00 Inaugurazione e Workshop «La comunità delle Vele»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Presentazione e avvio Hackathon</a:t>
            </a:r>
          </a:p>
          <a:p>
            <a:pPr lvl="1"/>
            <a:endParaRPr lang="it-IT" sz="1000">
              <a:solidFill>
                <a:srgbClr val="00B050"/>
              </a:solidFill>
              <a:latin typeface="Impact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404938" y="608013"/>
            <a:ext cx="82089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PROGRAMMA INCONTRI E CONVEGNI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Immagine 8"/>
          <p:cNvPicPr>
            <a:picLocks noChangeAspect="1"/>
          </p:cNvPicPr>
          <p:nvPr/>
        </p:nvPicPr>
        <p:blipFill>
          <a:blip r:embed="rId5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CasellaDiTesto 3"/>
          <p:cNvSpPr txBox="1">
            <a:spLocks noChangeArrowheads="1"/>
          </p:cNvSpPr>
          <p:nvPr/>
        </p:nvSpPr>
        <p:spPr bwMode="auto">
          <a:xfrm>
            <a:off x="269875" y="1989138"/>
            <a:ext cx="94964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endParaRPr lang="it-IT" sz="1000">
              <a:solidFill>
                <a:srgbClr val="00B050"/>
              </a:solidFill>
              <a:latin typeface="Impact" pitchFamily="34" charset="0"/>
            </a:endParaRPr>
          </a:p>
          <a:p>
            <a:r>
              <a:rPr lang="it-IT" sz="2400">
                <a:solidFill>
                  <a:srgbClr val="00B050"/>
                </a:solidFill>
                <a:latin typeface="Impact" pitchFamily="34" charset="0"/>
              </a:rPr>
              <a:t>Sabato 30 Settembre</a:t>
            </a:r>
          </a:p>
          <a:p>
            <a:endParaRPr lang="it-IT" sz="2400">
              <a:solidFill>
                <a:srgbClr val="00B050"/>
              </a:solidFill>
              <a:latin typeface="Impact" pitchFamily="34" charset="0"/>
            </a:endParaRP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9.30 Tavola Rotonda «Le località lacustri come laboratorio di mobilità sostenibile»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13,00 Partenza X-TRAIL NATURAL OBSTACLE RACE 2017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15,00 Chiusura hackathon e presentazione delle progettualità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17,00 Chiusura gara X-Trail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18,00 Premiazioni Hackathon</a:t>
            </a:r>
          </a:p>
          <a:p>
            <a:endParaRPr lang="it-IT" sz="1400">
              <a:solidFill>
                <a:srgbClr val="0070C0"/>
              </a:solidFill>
              <a:latin typeface="Impact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404938" y="608013"/>
            <a:ext cx="82089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PROGRAMMA INCONTRI E CONVEGNI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Immagine 8"/>
          <p:cNvPicPr>
            <a:picLocks noChangeAspect="1"/>
          </p:cNvPicPr>
          <p:nvPr/>
        </p:nvPicPr>
        <p:blipFill>
          <a:blip r:embed="rId5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CasellaDiTesto 3"/>
          <p:cNvSpPr txBox="1">
            <a:spLocks noChangeArrowheads="1"/>
          </p:cNvSpPr>
          <p:nvPr/>
        </p:nvSpPr>
        <p:spPr bwMode="auto">
          <a:xfrm>
            <a:off x="269875" y="1938338"/>
            <a:ext cx="9496425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1400">
              <a:solidFill>
                <a:srgbClr val="0070C0"/>
              </a:solidFill>
              <a:latin typeface="Impact" pitchFamily="34" charset="0"/>
            </a:endParaRPr>
          </a:p>
          <a:p>
            <a:r>
              <a:rPr lang="it-IT" sz="2400">
                <a:solidFill>
                  <a:srgbClr val="00B050"/>
                </a:solidFill>
                <a:latin typeface="Impact" pitchFamily="34" charset="0"/>
              </a:rPr>
              <a:t>Domenica 1 Ottobre</a:t>
            </a:r>
          </a:p>
          <a:p>
            <a:endParaRPr lang="it-IT" sz="2400">
              <a:solidFill>
                <a:srgbClr val="00B050"/>
              </a:solidFill>
              <a:latin typeface="Impact" pitchFamily="34" charset="0"/>
            </a:endParaRP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9,30 Esposizione delle esperienze Hackathon selezionate dalla giuria e presentazione dei progetti vincitori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10.30 Tavola Rotonda. «Maneggiare con cura. Conversazione sul turismo della piccola Italia dei laghi he fa grande il Paese»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11,00 Partenza gara X-Trail</a:t>
            </a:r>
          </a:p>
          <a:p>
            <a:pPr lvl="1">
              <a:buFontTx/>
              <a:buChar char="-"/>
            </a:pPr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ore. 17,00 Chiusura gara X-Trail e premiazioni</a:t>
            </a:r>
          </a:p>
          <a:p>
            <a:pPr lvl="1">
              <a:buFontTx/>
              <a:buChar char="-"/>
            </a:pPr>
            <a:endParaRPr lang="it-IT" sz="2400">
              <a:solidFill>
                <a:srgbClr val="0070C0"/>
              </a:solidFill>
              <a:latin typeface="Impact" pitchFamily="34" charset="0"/>
            </a:endParaRPr>
          </a:p>
          <a:p>
            <a:r>
              <a:rPr lang="it-IT" sz="2400">
                <a:solidFill>
                  <a:srgbClr val="0070C0"/>
                </a:solidFill>
                <a:latin typeface="Impact" pitchFamily="34" charset="0"/>
              </a:rPr>
              <a:t>Sabato e Domenica: Visite al Centro Ittiogenico di Molveno e attività sportive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04938" y="608013"/>
            <a:ext cx="82089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PROGRAMMA INCONTRI E CONVEGNI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Immagine 8"/>
          <p:cNvPicPr>
            <a:picLocks noChangeAspect="1"/>
          </p:cNvPicPr>
          <p:nvPr/>
        </p:nvPicPr>
        <p:blipFill>
          <a:blip r:embed="rId5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Immagine 9"/>
          <p:cNvPicPr>
            <a:picLocks noChangeAspect="1"/>
          </p:cNvPicPr>
          <p:nvPr/>
        </p:nvPicPr>
        <p:blipFill>
          <a:blip r:embed="rId3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llaDiTesto 11"/>
          <p:cNvSpPr txBox="1"/>
          <p:nvPr/>
        </p:nvSpPr>
        <p:spPr>
          <a:xfrm>
            <a:off x="1404938" y="608013"/>
            <a:ext cx="82089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OPEN DAYS ATTIVITA’ OUTDOOR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ttangolo 8"/>
          <p:cNvSpPr>
            <a:spLocks noChangeArrowheads="1"/>
          </p:cNvSpPr>
          <p:nvPr/>
        </p:nvSpPr>
        <p:spPr bwMode="auto">
          <a:xfrm>
            <a:off x="288925" y="2349500"/>
            <a:ext cx="92170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sz="2400">
              <a:solidFill>
                <a:srgbClr val="126992"/>
              </a:solidFill>
              <a:latin typeface="Impact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8925" y="1989138"/>
            <a:ext cx="9217025" cy="3784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Prova Pedalò elettrico (gratuito)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Tour accompagnati in e-bike alla scoperta del lago (gratuito)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Piccola gita in Dragon boat (gratuito)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Volo tandem in parapendio (prezzo agevolato ) 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Visite Guidate al centro Ittiogenico di Molveno (</a:t>
            </a:r>
            <a:r>
              <a:rPr lang="it-IT" sz="2000" dirty="0" err="1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gratuto</a:t>
            </a: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rgbClr val="126992"/>
              </a:solidFill>
              <a:latin typeface="Impact" panose="020B0806030902050204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FUNIVIE MOLVENO PRADEL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terrazze panoramiche sul lago di Molveno e sulle Dolomiti di Brenta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parco avventura </a:t>
            </a:r>
            <a:r>
              <a:rPr lang="it-IT" sz="2000" dirty="0" err="1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Forest</a:t>
            </a: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 Park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nuovissimo sentiero didattico </a:t>
            </a:r>
            <a:r>
              <a:rPr lang="it-IT" sz="2000" dirty="0" err="1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Sciury.MTB</a:t>
            </a: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:  3 nuovi tracciati ad uso esclusivo MTB (Big Hero, </a:t>
            </a:r>
            <a:r>
              <a:rPr lang="it-IT" sz="2000" dirty="0" err="1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Goonies</a:t>
            </a: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 e </a:t>
            </a:r>
            <a:r>
              <a:rPr lang="it-IT" sz="2000" dirty="0" err="1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Blade</a:t>
            </a: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 </a:t>
            </a:r>
            <a:r>
              <a:rPr lang="it-IT" sz="2000" dirty="0" err="1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Runner</a:t>
            </a: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) e numerosi altri sentieri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>
              <a:solidFill>
                <a:srgbClr val="126992"/>
              </a:solidFill>
              <a:latin typeface="Impact" panose="020B0806030902050204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288925" y="2349500"/>
            <a:ext cx="9217025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È una maratona di idee che chiama a raccolta gruppi di professionisti, studenti e lavoratori, che in 24 ore non stop danno vita a nuovi progetti e/o prodotti virtuali o reali nell’ambito del tema individuato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solidFill>
                <a:srgbClr val="126992"/>
              </a:solidFill>
              <a:latin typeface="Impact" panose="020B0806030902050204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DI.NA.MO si svolgerà il 29 e 30 settembre 2017 presso il Palacongressi di Molveno,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La sfida avrà inizio alle ore 15.00 di venerdì 29 e terminerà alle ore 15.00 di sabato 30 settembre, per una 24 ore non stop.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solidFill>
                  <a:srgbClr val="126992"/>
                </a:solidFill>
                <a:latin typeface="Impact" panose="020B0806030902050204" pitchFamily="34" charset="0"/>
                <a:cs typeface="+mn-cs"/>
              </a:rPr>
              <a:t>Nella giornata del 1 ottobre, si terrà la presentazione dei lavori fatti e la discussione dei primi 3 progetti vincitori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solidFill>
                <a:srgbClr val="126992"/>
              </a:solidFill>
              <a:latin typeface="Impact" panose="020B0806030902050204" pitchFamily="34" charset="0"/>
              <a:cs typeface="+mn-cs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Immagine 7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1449388" y="455613"/>
            <a:ext cx="8208962" cy="2432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HACKATHON </a:t>
            </a:r>
            <a:br>
              <a:rPr lang="it-IT" sz="44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</a:br>
            <a:r>
              <a:rPr lang="it-IT" sz="32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DI.NA.MO – distanze dinamiche in montagna.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Progetti sostenibili per un trasporto locale flessibile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4400" b="1" cap="small" dirty="0">
              <a:solidFill>
                <a:srgbClr val="00B050"/>
              </a:solidFill>
              <a:latin typeface="Impact" panose="020B0806030902050204" pitchFamily="34" charset="0"/>
              <a:cs typeface="+mn-cs"/>
            </a:endParaRPr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0"/>
            <a:ext cx="1755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1008063" y="577850"/>
            <a:ext cx="82089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800" b="1" cap="small" dirty="0">
                <a:solidFill>
                  <a:srgbClr val="00B050"/>
                </a:solidFill>
                <a:latin typeface="Impact" panose="020B0806030902050204" pitchFamily="34" charset="0"/>
                <a:cs typeface="+mn-cs"/>
              </a:rPr>
              <a:t>I PARTNER DELL’EVENTO</a:t>
            </a:r>
          </a:p>
        </p:txBody>
      </p:sp>
      <p:pic>
        <p:nvPicPr>
          <p:cNvPr id="24579" name="Immagine 4" descr="logo Società Incremento Turistico Molveno S.p.A.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5663" y="5167313"/>
            <a:ext cx="12334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Immagine 5" descr="Logo-Comunita-delle-Vel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4963" y="3789363"/>
            <a:ext cx="120967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Immagine 6" descr="LOGO-Legambiente-copy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37300" y="2276475"/>
            <a:ext cx="122396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Immagine 7" descr="Provincia-Autonoma-di-Trento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2250" y="2133600"/>
            <a:ext cx="174307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Immagine 8" descr="Comune-di-Molveno_large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33650" y="2133600"/>
            <a:ext cx="5635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CasellaDiTesto 9"/>
          <p:cNvSpPr txBox="1">
            <a:spLocks noChangeArrowheads="1"/>
          </p:cNvSpPr>
          <p:nvPr/>
        </p:nvSpPr>
        <p:spPr bwMode="auto">
          <a:xfrm>
            <a:off x="2089150" y="2924175"/>
            <a:ext cx="13668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100">
                <a:latin typeface="Calibri" pitchFamily="34" charset="0"/>
              </a:rPr>
              <a:t>Comune di Molveno</a:t>
            </a:r>
          </a:p>
        </p:txBody>
      </p:sp>
      <p:pic>
        <p:nvPicPr>
          <p:cNvPr id="24585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67238" y="5094288"/>
            <a:ext cx="80010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Immagine 11" descr="DP-logo-magenta-2018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79675" y="5094288"/>
            <a:ext cx="16494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4" descr="Risultati immagini per TRENTINO MARKETI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24163" y="3789363"/>
            <a:ext cx="16891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8925" y="4556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Immagine 18"/>
          <p:cNvPicPr>
            <a:picLocks noChangeAspect="1"/>
          </p:cNvPicPr>
          <p:nvPr/>
        </p:nvPicPr>
        <p:blipFill>
          <a:blip r:embed="rId12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25602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rcRect b="10674"/>
          <a:stretch>
            <a:fillRect/>
          </a:stretch>
        </p:blipFill>
        <p:spPr>
          <a:xfrm>
            <a:off x="0" y="0"/>
            <a:ext cx="11518900" cy="6858000"/>
          </a:xfrm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5900" y="317500"/>
            <a:ext cx="846138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1575" y="274638"/>
            <a:ext cx="9334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6950" y="319088"/>
            <a:ext cx="865188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188913" y="1416050"/>
            <a:ext cx="8208962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800" cap="small" dirty="0">
                <a:solidFill>
                  <a:schemeClr val="bg1"/>
                </a:solidFill>
                <a:latin typeface="Impact" panose="020B0806030902050204" pitchFamily="34" charset="0"/>
                <a:cs typeface="+mn-cs"/>
              </a:rPr>
              <a:t>GRAZIE DELLA </a:t>
            </a:r>
            <a:br>
              <a:rPr lang="it-IT" sz="4800" cap="small" dirty="0">
                <a:solidFill>
                  <a:schemeClr val="bg1"/>
                </a:solidFill>
                <a:latin typeface="Impact" panose="020B0806030902050204" pitchFamily="34" charset="0"/>
                <a:cs typeface="+mn-cs"/>
              </a:rPr>
            </a:br>
            <a:r>
              <a:rPr lang="it-IT" sz="4800" cap="small" dirty="0">
                <a:solidFill>
                  <a:schemeClr val="bg1"/>
                </a:solidFill>
                <a:latin typeface="Impact" panose="020B0806030902050204" pitchFamily="34" charset="0"/>
                <a:cs typeface="+mn-cs"/>
              </a:rPr>
              <a:t>VOSTRA ATTENZIONE</a:t>
            </a:r>
          </a:p>
        </p:txBody>
      </p:sp>
      <p:pic>
        <p:nvPicPr>
          <p:cNvPr id="25607" name="Immagine 8"/>
          <p:cNvPicPr>
            <a:picLocks noChangeAspect="1"/>
          </p:cNvPicPr>
          <p:nvPr/>
        </p:nvPicPr>
        <p:blipFill>
          <a:blip r:embed="rId6">
            <a:grayscl/>
            <a:biLevel thresh="50000"/>
          </a:blip>
          <a:srcRect/>
          <a:stretch>
            <a:fillRect/>
          </a:stretch>
        </p:blipFill>
        <p:spPr bwMode="auto">
          <a:xfrm>
            <a:off x="9980613" y="244475"/>
            <a:ext cx="13271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461</Words>
  <Application>Microsoft Office PowerPoint</Application>
  <PresentationFormat>Personalizzato</PresentationFormat>
  <Paragraphs>64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Calibri</vt:lpstr>
      <vt:lpstr>Arial</vt:lpstr>
      <vt:lpstr>Impact</vt:lpstr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valentina</dc:creator>
  <cp:lastModifiedBy>dott. massimo vassallo</cp:lastModifiedBy>
  <cp:revision>36</cp:revision>
  <dcterms:created xsi:type="dcterms:W3CDTF">2017-09-20T06:24:23Z</dcterms:created>
  <dcterms:modified xsi:type="dcterms:W3CDTF">2017-09-27T13:34:03Z</dcterms:modified>
</cp:coreProperties>
</file>